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D06091A-CA3C-4A9E-90B3-3B9D7DA7BDED}">
          <p14:sldIdLst>
            <p14:sldId id="256"/>
          </p14:sldIdLst>
        </p14:section>
        <p14:section name="Névtelen szakasz" id="{DCD253A5-2226-4B82-922A-1E487C4FE608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&#225;ndorfalva%20&#214;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&#225;ndorfalva%20&#214;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&#225;ndorfalva%20&#214;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&#225;ndorfalva%20&#214;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Vonulók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252649499893594E-2"/>
          <c:y val="0.19169294999616535"/>
          <c:w val="0.90716159799584717"/>
          <c:h val="0.497527753313007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A-4A48-8468-0AE1CD50F46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A-4A48-8468-0AE1CD50F46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A-4A48-8468-0AE1CD50F4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A-4A48-8468-0AE1CD50F4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A-4A48-8468-0AE1CD50F465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DA-4A48-8468-0AE1CD50F465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DA-4A48-8468-0AE1CD50F46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DA-4A48-8468-0AE1CD50F46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DA-4A48-8468-0AE1CD50F4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DA-4A48-8468-0AE1CD50F46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DA-4A48-8468-0AE1CD50F46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0DA-4A48-8468-0AE1CD50F465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0DA-4A48-8468-0AE1CD50F46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0DA-4A48-8468-0AE1CD50F46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0DA-4A48-8468-0AE1CD50F465}"/>
              </c:ext>
            </c:extLst>
          </c:dPt>
          <c:cat>
            <c:strRef>
              <c:f>'2024. vonulások'!$P$2:$P$17</c:f>
              <c:strCache>
                <c:ptCount val="16"/>
                <c:pt idx="0">
                  <c:v>Papp Antal</c:v>
                </c:pt>
                <c:pt idx="1">
                  <c:v>Polyák Tamás</c:v>
                </c:pt>
                <c:pt idx="2">
                  <c:v>Gera Márk</c:v>
                </c:pt>
                <c:pt idx="3">
                  <c:v>Király Sada</c:v>
                </c:pt>
                <c:pt idx="4">
                  <c:v>Táborosi Mihály</c:v>
                </c:pt>
                <c:pt idx="5">
                  <c:v>Horváth András</c:v>
                </c:pt>
                <c:pt idx="6">
                  <c:v>Vincze Bálint</c:v>
                </c:pt>
                <c:pt idx="7">
                  <c:v>Szobolszlai Máté</c:v>
                </c:pt>
                <c:pt idx="8">
                  <c:v>Mólnár Róbert</c:v>
                </c:pt>
                <c:pt idx="9">
                  <c:v>Kalapács Zoltán</c:v>
                </c:pt>
                <c:pt idx="10">
                  <c:v>Gajdos Tibor</c:v>
                </c:pt>
                <c:pt idx="11">
                  <c:v>Buella Dániel</c:v>
                </c:pt>
                <c:pt idx="12">
                  <c:v>Kása Balázs</c:v>
                </c:pt>
                <c:pt idx="13">
                  <c:v>Dudás Endre</c:v>
                </c:pt>
                <c:pt idx="14">
                  <c:v>Farkas Csongor</c:v>
                </c:pt>
                <c:pt idx="15">
                  <c:v>Csúcs András</c:v>
                </c:pt>
              </c:strCache>
            </c:strRef>
          </c:cat>
          <c:val>
            <c:numRef>
              <c:f>'2024. vonulások'!$Q$2:$Q$17</c:f>
              <c:numCache>
                <c:formatCode>General</c:formatCode>
                <c:ptCount val="16"/>
                <c:pt idx="0">
                  <c:v>22</c:v>
                </c:pt>
                <c:pt idx="1">
                  <c:v>48</c:v>
                </c:pt>
                <c:pt idx="2">
                  <c:v>32</c:v>
                </c:pt>
                <c:pt idx="3">
                  <c:v>50</c:v>
                </c:pt>
                <c:pt idx="4">
                  <c:v>14</c:v>
                </c:pt>
                <c:pt idx="5">
                  <c:v>20</c:v>
                </c:pt>
                <c:pt idx="6">
                  <c:v>47</c:v>
                </c:pt>
                <c:pt idx="7">
                  <c:v>5</c:v>
                </c:pt>
                <c:pt idx="8">
                  <c:v>19</c:v>
                </c:pt>
                <c:pt idx="9">
                  <c:v>1</c:v>
                </c:pt>
                <c:pt idx="10">
                  <c:v>1</c:v>
                </c:pt>
                <c:pt idx="11">
                  <c:v>18</c:v>
                </c:pt>
                <c:pt idx="12">
                  <c:v>8</c:v>
                </c:pt>
                <c:pt idx="13">
                  <c:v>10</c:v>
                </c:pt>
                <c:pt idx="14">
                  <c:v>3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0DA-4A48-8468-0AE1CD50F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818584"/>
        <c:axId val="590821464"/>
      </c:barChart>
      <c:catAx>
        <c:axId val="59081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0821464"/>
        <c:crosses val="autoZero"/>
        <c:auto val="1"/>
        <c:lblAlgn val="ctr"/>
        <c:lblOffset val="100"/>
        <c:noMultiLvlLbl val="0"/>
      </c:catAx>
      <c:valAx>
        <c:axId val="59082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081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Települések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'2024. vonulások'!$L$2</c:f>
              <c:strCache>
                <c:ptCount val="1"/>
                <c:pt idx="0">
                  <c:v>Sándorfalva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'2024. vonulások'!$N$1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'2024. vonulások'!$N$2</c:f>
              <c:numCache>
                <c:formatCode>0%</c:formatCode>
                <c:ptCount val="1"/>
                <c:pt idx="0">
                  <c:v>0.49019607843137253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EC-4ED6-9B23-03B739947989}"/>
            </c:ext>
          </c:extLst>
        </c:ser>
        <c:ser>
          <c:idx val="1"/>
          <c:order val="1"/>
          <c:tx>
            <c:strRef>
              <c:f>'2024. vonulások'!$L$3</c:f>
              <c:strCache>
                <c:ptCount val="1"/>
                <c:pt idx="0">
                  <c:v>Szatymaz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'2024. vonulások'!$N$1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'2024. vonulások'!$N$3</c:f>
              <c:numCache>
                <c:formatCode>0%</c:formatCode>
                <c:ptCount val="1"/>
                <c:pt idx="0">
                  <c:v>0.37254901960784315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BEC-4ED6-9B23-03B739947989}"/>
            </c:ext>
          </c:extLst>
        </c:ser>
        <c:ser>
          <c:idx val="2"/>
          <c:order val="2"/>
          <c:tx>
            <c:strRef>
              <c:f>'2024. vonulások'!$L$4</c:f>
              <c:strCache>
                <c:ptCount val="1"/>
                <c:pt idx="0">
                  <c:v>Dóc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'2024. vonulások'!$N$1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'2024. vonulások'!$N$4</c:f>
              <c:numCache>
                <c:formatCode>0%</c:formatCode>
                <c:ptCount val="1"/>
                <c:pt idx="0">
                  <c:v>6.8627450980392163E-2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BEC-4ED6-9B23-03B739947989}"/>
            </c:ext>
          </c:extLst>
        </c:ser>
        <c:ser>
          <c:idx val="3"/>
          <c:order val="3"/>
          <c:tx>
            <c:strRef>
              <c:f>'2024. vonulások'!$L$5</c:f>
              <c:strCache>
                <c:ptCount val="1"/>
                <c:pt idx="0">
                  <c:v>Szeged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BEC-4ED6-9B23-03B7399479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'2024. vonulások'!$N$1</c:f>
              <c:strCache>
                <c:ptCount val="1"/>
                <c:pt idx="0">
                  <c:v>%</c:v>
                </c:pt>
              </c:strCache>
              <c:extLst/>
            </c:strRef>
          </c:cat>
          <c:val>
            <c:numRef>
              <c:f>'2024. vonulások'!$N$5</c:f>
              <c:numCache>
                <c:formatCode>0%</c:formatCode>
                <c:ptCount val="1"/>
                <c:pt idx="0">
                  <c:v>6.8627450980392163E-2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BEC-4ED6-9B23-03B7399479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0816064"/>
        <c:axId val="590816424"/>
      </c:barChart>
      <c:catAx>
        <c:axId val="590816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816424"/>
        <c:crosses val="autoZero"/>
        <c:auto val="1"/>
        <c:lblAlgn val="ctr"/>
        <c:lblOffset val="100"/>
        <c:noMultiLvlLbl val="0"/>
      </c:catAx>
      <c:valAx>
        <c:axId val="590816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081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Vonult gépjárművek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A-4747-8E88-0B303E80334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DA-4747-8E88-0B303E8033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DA-4747-8E88-0B303E80334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DA-4747-8E88-0B303E803345}"/>
              </c:ext>
            </c:extLst>
          </c:dPt>
          <c:cat>
            <c:strRef>
              <c:f>'2024. vonulások'!$U$6:$U$9</c:f>
              <c:strCache>
                <c:ptCount val="4"/>
                <c:pt idx="0">
                  <c:v>GYB</c:v>
                </c:pt>
                <c:pt idx="1">
                  <c:v>Sándorfalva 1</c:v>
                </c:pt>
                <c:pt idx="2">
                  <c:v>Sándorfalva 2</c:v>
                </c:pt>
                <c:pt idx="3">
                  <c:v>Csónak</c:v>
                </c:pt>
              </c:strCache>
            </c:strRef>
          </c:cat>
          <c:val>
            <c:numRef>
              <c:f>'2024. vonulások'!$W$6:$W$9</c:f>
              <c:numCache>
                <c:formatCode>0%</c:formatCode>
                <c:ptCount val="4"/>
                <c:pt idx="0">
                  <c:v>0.76470588235294112</c:v>
                </c:pt>
                <c:pt idx="1">
                  <c:v>0.26470588235294118</c:v>
                </c:pt>
                <c:pt idx="2">
                  <c:v>5.8823529411764705E-2</c:v>
                </c:pt>
                <c:pt idx="3">
                  <c:v>9.8039215686274508E-3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DA-4747-8E88-0B303E803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871952"/>
        <c:axId val="580659312"/>
      </c:barChart>
      <c:catAx>
        <c:axId val="5798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0659312"/>
        <c:crosses val="autoZero"/>
        <c:auto val="1"/>
        <c:lblAlgn val="ctr"/>
        <c:lblOffset val="100"/>
        <c:noMultiLvlLbl val="0"/>
      </c:catAx>
      <c:valAx>
        <c:axId val="58065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98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err="1"/>
              <a:t>Jelzás</a:t>
            </a:r>
            <a:r>
              <a:rPr lang="hu-HU" baseline="0" dirty="0"/>
              <a:t> típusok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8-4535-A05C-181BE0906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8-4535-A05C-181BE090672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F8-4535-A05C-181BE090672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F8-4535-A05C-181BE090672A}"/>
              </c:ext>
            </c:extLst>
          </c:dPt>
          <c:cat>
            <c:strRef>
              <c:f>'2024. vonulások'!$AB$5:$AB$9</c:f>
              <c:strCache>
                <c:ptCount val="5"/>
                <c:pt idx="0">
                  <c:v>Téves jelzés</c:v>
                </c:pt>
                <c:pt idx="1">
                  <c:v>Lemondott jelzés</c:v>
                </c:pt>
                <c:pt idx="2">
                  <c:v>műszaki mentés</c:v>
                </c:pt>
                <c:pt idx="3">
                  <c:v>tűzeset</c:v>
                </c:pt>
                <c:pt idx="4">
                  <c:v>viharkár</c:v>
                </c:pt>
              </c:strCache>
            </c:strRef>
          </c:cat>
          <c:val>
            <c:numRef>
              <c:f>'2024. vonulások'!$AC$5:$AC$9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34</c:v>
                </c:pt>
                <c:pt idx="3">
                  <c:v>66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F8-4535-A05C-181BE090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911568"/>
        <c:axId val="510616920"/>
      </c:barChart>
      <c:catAx>
        <c:axId val="50791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0616920"/>
        <c:crosses val="autoZero"/>
        <c:auto val="1"/>
        <c:lblAlgn val="ctr"/>
        <c:lblOffset val="100"/>
        <c:noMultiLvlLbl val="0"/>
      </c:catAx>
      <c:valAx>
        <c:axId val="51061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791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9C39C-8B39-4A0A-A866-3E45239C4EC2}" type="datetimeFigureOut">
              <a:rPr lang="hu-HU" smtClean="0"/>
              <a:t>2025. 01. 11.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FACE-192E-4F4B-83AA-65319606BB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63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FACE-192E-4F4B-83AA-65319606BBC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96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33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378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990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587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82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008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2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0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6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9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4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7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62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3B871B-4FDB-C2E3-1D2C-9E19065A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63960"/>
            <a:ext cx="8144134" cy="1809459"/>
          </a:xfrm>
        </p:spPr>
        <p:txBody>
          <a:bodyPr/>
          <a:lstStyle/>
          <a:p>
            <a:pPr algn="ctr"/>
            <a:r>
              <a:rPr lang="hu-HU" dirty="0"/>
              <a:t>Sándorfalva Önkéntes Tűzoltó Egyesület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0EAF989-44C1-3E8A-E396-6C88D953A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422031"/>
            <a:ext cx="8144134" cy="1362949"/>
          </a:xfrm>
        </p:spPr>
        <p:txBody>
          <a:bodyPr/>
          <a:lstStyle/>
          <a:p>
            <a:pPr algn="ctr"/>
            <a:r>
              <a:rPr lang="hu-HU" dirty="0"/>
              <a:t>2024-es beszámoló</a:t>
            </a:r>
          </a:p>
        </p:txBody>
      </p:sp>
    </p:spTree>
    <p:extLst>
      <p:ext uri="{BB962C8B-B14F-4D97-AF65-F5344CB8AC3E}">
        <p14:creationId xmlns:p14="http://schemas.microsoft.com/office/powerpoint/2010/main" val="90525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26FAC8-0AF3-08C4-873C-873C7AD5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Jelzés 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FBBA71-1F12-010F-84F5-DB07DBDC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Téves jelzés: 3</a:t>
            </a:r>
          </a:p>
          <a:p>
            <a:r>
              <a:rPr lang="hu-HU" dirty="0"/>
              <a:t>Viharkár: 3</a:t>
            </a:r>
          </a:p>
          <a:p>
            <a:r>
              <a:rPr lang="hu-HU" dirty="0"/>
              <a:t>Lemondott jelzés: 6</a:t>
            </a:r>
          </a:p>
          <a:p>
            <a:r>
              <a:rPr lang="hu-HU" dirty="0"/>
              <a:t>Műszaki mentés: 34</a:t>
            </a:r>
          </a:p>
          <a:p>
            <a:r>
              <a:rPr lang="hu-HU" dirty="0"/>
              <a:t>Tűzeset: 66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E73699-DC85-46EB-BA79-F1E4BEC4C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56583"/>
              </p:ext>
            </p:extLst>
          </p:nvPr>
        </p:nvGraphicFramePr>
        <p:xfrm>
          <a:off x="4851918" y="2698847"/>
          <a:ext cx="6102220" cy="35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156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472C3B-AC3F-AACD-C824-79243747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Vonulók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6FAE43-625B-A759-9FAD-5930F2337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Kalapács Zoltán:	1 vonulás	Molnár Róbert: 	19 vonulás</a:t>
            </a:r>
          </a:p>
          <a:p>
            <a:r>
              <a:rPr lang="hu-HU" dirty="0"/>
              <a:t>Gajdos Tibor: 	1 vonulás	 Horváth András: 	20 vonulás</a:t>
            </a:r>
          </a:p>
          <a:p>
            <a:r>
              <a:rPr lang="hu-HU" dirty="0"/>
              <a:t>Farkas Csongor: 	3 vonulás	 Papp Antal:		22 vonulás</a:t>
            </a:r>
          </a:p>
          <a:p>
            <a:r>
              <a:rPr lang="hu-HU" dirty="0"/>
              <a:t>Szoboszlai Máté: 	5 vonulás	 Csúcs András:		25 vonulás</a:t>
            </a:r>
          </a:p>
          <a:p>
            <a:r>
              <a:rPr lang="hu-HU" dirty="0"/>
              <a:t>Kása Balázs: 	8 vonulás	 Gera Márk</a:t>
            </a:r>
            <a:r>
              <a:rPr lang="hu-HU" sz="1200" dirty="0"/>
              <a:t>:(05.25-én kilépett)</a:t>
            </a:r>
            <a:r>
              <a:rPr lang="hu-HU" dirty="0"/>
              <a:t>	32 vonulás</a:t>
            </a:r>
          </a:p>
          <a:p>
            <a:r>
              <a:rPr lang="hu-HU" dirty="0"/>
              <a:t>Dudás Endre: 	10 vonulás	 Vincze Bálint:		47 vonulás</a:t>
            </a:r>
          </a:p>
          <a:p>
            <a:r>
              <a:rPr lang="hu-HU" dirty="0" err="1"/>
              <a:t>Táborosi</a:t>
            </a:r>
            <a:r>
              <a:rPr lang="hu-HU" dirty="0"/>
              <a:t> Mihály: 	14 vonulás	 Polyák Tamás:	48 vonulás</a:t>
            </a:r>
          </a:p>
          <a:p>
            <a:r>
              <a:rPr lang="hu-HU" dirty="0" err="1"/>
              <a:t>Buella</a:t>
            </a:r>
            <a:r>
              <a:rPr lang="hu-HU" dirty="0"/>
              <a:t> Dániel: 	18 vonulás	 Király </a:t>
            </a:r>
            <a:r>
              <a:rPr lang="hu-HU" dirty="0" err="1"/>
              <a:t>Sada</a:t>
            </a:r>
            <a:r>
              <a:rPr lang="hu-HU" dirty="0"/>
              <a:t>:		50 vonulás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319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E1A93C-E563-3CF0-7285-6FC03D4A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Gyakorlatok/Bemutatók/Rendezvények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CCB295-9A8D-D792-B136-1BA9E7D7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Közös gyakorlatokat tartottunk Tiszasziget ÖTÉ-vel, Üllés ÖTÉ-vel</a:t>
            </a:r>
          </a:p>
          <a:p>
            <a:r>
              <a:rPr lang="hu-HU" dirty="0"/>
              <a:t>Tiszasziget ÖTE és a Szegedi </a:t>
            </a:r>
            <a:r>
              <a:rPr lang="hu-HU" dirty="0" err="1"/>
              <a:t>Vizimintőkkel</a:t>
            </a:r>
            <a:r>
              <a:rPr lang="hu-HU" dirty="0"/>
              <a:t> közösen több rendezvény is biztosítottunk (Kajak vb, Szabadtéri előadás)</a:t>
            </a:r>
          </a:p>
          <a:p>
            <a:r>
              <a:rPr lang="hu-HU" dirty="0"/>
              <a:t>3 tagunk indult a Tűzoltó </a:t>
            </a:r>
            <a:r>
              <a:rPr lang="hu-HU" dirty="0" err="1"/>
              <a:t>Crossfit</a:t>
            </a:r>
            <a:r>
              <a:rPr lang="hu-HU" dirty="0"/>
              <a:t> versenyen: Szoboszlai Máté, Molnár Róbert, </a:t>
            </a:r>
            <a:r>
              <a:rPr lang="hu-HU" dirty="0" err="1"/>
              <a:t>Táborosi</a:t>
            </a:r>
            <a:r>
              <a:rPr lang="hu-HU" dirty="0"/>
              <a:t> Mihály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3ADE223-6406-23A8-88B5-EAF35A87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894" y="3974840"/>
            <a:ext cx="2472806" cy="24640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779ADB0-010A-6BA7-5F07-B59A127F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51" y="4332709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4B83AE-488E-8A33-1A13-BCDCA561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Kirándulás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6E0920-D767-244A-79C9-1ECA17F5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Augusztus végére meghívást kaptunk </a:t>
            </a:r>
            <a:r>
              <a:rPr lang="hu-HU" dirty="0" err="1"/>
              <a:t>Kottingbrunnban</a:t>
            </a:r>
            <a:r>
              <a:rPr lang="hu-HU" dirty="0"/>
              <a:t> található Önkéntes Tűzoltóságra, </a:t>
            </a:r>
            <a:r>
              <a:rPr lang="hu-HU" dirty="0" err="1"/>
              <a:t>ahól</a:t>
            </a:r>
            <a:r>
              <a:rPr lang="hu-HU" dirty="0"/>
              <a:t> egy programokkal dúsított fantasztikus hosszú hétvégét töltöttünk 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D986B4-A5CE-9909-470C-BFE3F29B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05" y="3581691"/>
            <a:ext cx="2876054" cy="28760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A8DCBA0-7DC8-3842-EE23-BC789ED7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43" y="3581691"/>
            <a:ext cx="2857205" cy="28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93DAB4-8BBE-BD8A-B0DE-B4FB2998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ÖTE vonulási képessége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F43CE2-64FE-17B4-1BA4-EF0A41CA7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2024-ben 16 aktív vonuló létszámunk volt</a:t>
            </a:r>
          </a:p>
          <a:p>
            <a:r>
              <a:rPr lang="hu-HU" dirty="0"/>
              <a:t>2 „C” kategóriás fecskendő, 1 db „B” kategóriás gyorsbeavatkozó, 1 db motorcsónak</a:t>
            </a:r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61476C-A4A3-42E8-B786-2D0105C48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84094"/>
              </p:ext>
            </p:extLst>
          </p:nvPr>
        </p:nvGraphicFramePr>
        <p:xfrm>
          <a:off x="1045029" y="3429000"/>
          <a:ext cx="7400471" cy="31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1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374117-A658-D199-173A-E440C325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Összes vonulás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BB252E-9E2A-1F8D-7EF4-2E98AE2E9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08881"/>
            <a:ext cx="9613861" cy="3599316"/>
          </a:xfrm>
        </p:spPr>
        <p:txBody>
          <a:bodyPr/>
          <a:lstStyle/>
          <a:p>
            <a:r>
              <a:rPr lang="hu-HU" dirty="0"/>
              <a:t>Összes beérkezett riasztások: 122</a:t>
            </a:r>
          </a:p>
          <a:p>
            <a:r>
              <a:rPr lang="hu-HU" dirty="0"/>
              <a:t>Összes megkezdett vonulás: 102</a:t>
            </a:r>
          </a:p>
          <a:p>
            <a:r>
              <a:rPr lang="hu-HU" dirty="0"/>
              <a:t>Telefonos riasztás (ló mentés): 1</a:t>
            </a:r>
          </a:p>
          <a:p>
            <a:r>
              <a:rPr lang="hu-HU" dirty="0"/>
              <a:t>Nem történt vonulás: 19</a:t>
            </a:r>
          </a:p>
        </p:txBody>
      </p:sp>
    </p:spTree>
    <p:extLst>
      <p:ext uri="{BB962C8B-B14F-4D97-AF65-F5344CB8AC3E}">
        <p14:creationId xmlns:p14="http://schemas.microsoft.com/office/powerpoint/2010/main" val="112013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41644F-1DAC-A23B-6AD3-0177E570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Vonulási területek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7EFB9-7F2B-6F0A-1C22-1A028B03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2024-ben 4 településre vonultunk</a:t>
            </a:r>
          </a:p>
          <a:p>
            <a:r>
              <a:rPr lang="hu-HU" dirty="0"/>
              <a:t>Sándorfalva: 50 riasztás (49%)</a:t>
            </a:r>
          </a:p>
          <a:p>
            <a:r>
              <a:rPr lang="hu-HU" dirty="0"/>
              <a:t>Szatymaz: 38 riasztás (37%)</a:t>
            </a:r>
          </a:p>
          <a:p>
            <a:r>
              <a:rPr lang="hu-HU" dirty="0"/>
              <a:t>Dóc: 7 riasztás (7%)</a:t>
            </a:r>
          </a:p>
          <a:p>
            <a:r>
              <a:rPr lang="hu-HU" dirty="0"/>
              <a:t>Szeged: 7 riasztás (7%)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E085A9-8A9A-0558-EB08-B5A430EC5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769832"/>
              </p:ext>
            </p:extLst>
          </p:nvPr>
        </p:nvGraphicFramePr>
        <p:xfrm>
          <a:off x="5029200" y="2913451"/>
          <a:ext cx="6363478" cy="35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81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125607-ABA1-7442-13B4-0620CAD4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Létszám és oktatások 2024-ben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EC70E0-C458-6AF1-1715-1DB09B1FD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2024-be 16 fő aktív </a:t>
            </a:r>
            <a:r>
              <a:rPr lang="hu-HU" dirty="0" err="1"/>
              <a:t>vonulósunk</a:t>
            </a:r>
            <a:r>
              <a:rPr lang="hu-HU" dirty="0"/>
              <a:t> volt, ami 15 főre csökkent</a:t>
            </a:r>
          </a:p>
          <a:p>
            <a:r>
              <a:rPr lang="hu-HU" dirty="0"/>
              <a:t>4 fő sikeres 40 órás alapképzést tett</a:t>
            </a:r>
          </a:p>
          <a:p>
            <a:r>
              <a:rPr lang="hu-HU" dirty="0"/>
              <a:t>3 fő sikeres kisgépkezelői vizsgát tett (láncfűrész, </a:t>
            </a:r>
            <a:r>
              <a:rPr lang="hu-HU" dirty="0" err="1"/>
              <a:t>pneomatikus</a:t>
            </a:r>
            <a:r>
              <a:rPr lang="hu-HU" dirty="0"/>
              <a:t> emelőpárna, korongos roncsdaraboló)</a:t>
            </a:r>
          </a:p>
          <a:p>
            <a:r>
              <a:rPr lang="hu-HU" dirty="0"/>
              <a:t>2 fő sikeres </a:t>
            </a:r>
            <a:r>
              <a:rPr lang="hu-HU" dirty="0" err="1"/>
              <a:t>Önkémntes</a:t>
            </a:r>
            <a:r>
              <a:rPr lang="hu-HU" dirty="0"/>
              <a:t> és Létesítmény Parancsnoki vizsgát tett</a:t>
            </a:r>
          </a:p>
        </p:txBody>
      </p:sp>
    </p:spTree>
    <p:extLst>
      <p:ext uri="{BB962C8B-B14F-4D97-AF65-F5344CB8AC3E}">
        <p14:creationId xmlns:p14="http://schemas.microsoft.com/office/powerpoint/2010/main" val="320796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D2678-C341-7955-9F99-30710C79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Vonultatott járművek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7CC636-0578-0FE5-68DE-39C84150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Sándorfalva GYB (</a:t>
            </a:r>
            <a:r>
              <a:rPr lang="hu-HU" dirty="0" err="1"/>
              <a:t>Mahindra</a:t>
            </a:r>
            <a:r>
              <a:rPr lang="hu-HU" dirty="0"/>
              <a:t>): 78 alkalom   76%</a:t>
            </a:r>
          </a:p>
          <a:p>
            <a:r>
              <a:rPr lang="hu-HU" dirty="0"/>
              <a:t>Sándorfalva 1 (STEYR): 27 alkalom   26%</a:t>
            </a:r>
          </a:p>
          <a:p>
            <a:r>
              <a:rPr lang="hu-HU" dirty="0"/>
              <a:t>Sándorfalva 2 (Mercedes): 6 alkalom    6%</a:t>
            </a:r>
          </a:p>
          <a:p>
            <a:r>
              <a:rPr lang="hu-HU" dirty="0"/>
              <a:t>Sándorfalva Csónak: 1 alkalom    1%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AC70E9-8840-FCFD-F054-7F130A525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8682"/>
              </p:ext>
            </p:extLst>
          </p:nvPr>
        </p:nvGraphicFramePr>
        <p:xfrm>
          <a:off x="6839339" y="3601617"/>
          <a:ext cx="5271795" cy="298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53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10606C-DDAD-E88E-7D4A-DF23F042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mentés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FBD2B3-DAA6-30F7-59C8-4318DB8A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34 riasztás: ebből 1 esetben vissza lettünk fordítva, 1 eset le lett mondva, 1 eset téves jelzés volt, 1 esetben kiderült, hogy kamu bejelentés</a:t>
            </a:r>
          </a:p>
          <a:p>
            <a:r>
              <a:rPr lang="hu-HU" dirty="0"/>
              <a:t>Sándorfalva: 16 riasztás</a:t>
            </a:r>
          </a:p>
          <a:p>
            <a:r>
              <a:rPr lang="hu-HU" dirty="0"/>
              <a:t>Szatymaz: 16 riasztás</a:t>
            </a:r>
          </a:p>
          <a:p>
            <a:r>
              <a:rPr lang="hu-HU" dirty="0"/>
              <a:t>Dóc: 2 riasztás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96E2328-E3A1-42AB-9723-D92168B68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29" y="4771247"/>
            <a:ext cx="1962150" cy="19621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EA0CB02-F8C8-8EBC-E95F-03A07E8B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79" y="4771247"/>
            <a:ext cx="1962150" cy="19621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3C1043B-AEDD-E651-B7C9-3EECC990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49" y="3024827"/>
            <a:ext cx="1962150" cy="184575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3219B4A-789C-2E90-0CD6-E446B30A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338" y="3024827"/>
            <a:ext cx="1962150" cy="184575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C2A4A27-8F31-DE1E-4BF7-49C5A4E58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077" y="3029589"/>
            <a:ext cx="1952625" cy="19526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508B579-B404-C13A-E339-928CEE8A2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649" y="4982213"/>
            <a:ext cx="1962150" cy="175118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FA0C9B3-74F5-D3CB-3329-42A3794FC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338" y="4982213"/>
            <a:ext cx="1962150" cy="17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5A242E-0F98-A7A4-5D5C-8E697B7A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Viharkárok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DD3CA2-A9A2-6D58-A51E-2473E767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Sándorfalva: 1 riasztás</a:t>
            </a:r>
          </a:p>
          <a:p>
            <a:r>
              <a:rPr lang="hu-HU" dirty="0"/>
              <a:t>Szatymaz: 1 riasztás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BF6D195-B206-01EA-A505-49A1995D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4" y="2447924"/>
            <a:ext cx="3273295" cy="32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E4FA50-96B2-1088-1C4D-40872C9B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Tűzeset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FE5103-7BE4-CF8A-3B1E-C44F7172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Sándorfalva: 32 riasztás (2 téves jelzés, 3 lemondott, 1 káresetet nem találtunk, valószínűleg kamu bejelentés volt)</a:t>
            </a:r>
          </a:p>
          <a:p>
            <a:r>
              <a:rPr lang="hu-HU" dirty="0"/>
              <a:t>Szatymaz: 22 riasztás (2 lemondott)</a:t>
            </a:r>
          </a:p>
          <a:p>
            <a:r>
              <a:rPr lang="hu-HU" dirty="0"/>
              <a:t>Dóc: 5 riasztás</a:t>
            </a:r>
          </a:p>
          <a:p>
            <a:r>
              <a:rPr lang="hu-HU" dirty="0"/>
              <a:t>Szeged (vonulási körzeten kívül): 7 riasztás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6D42B4C-C030-2235-4038-F3C3A2A3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1" y="4621958"/>
            <a:ext cx="1962150" cy="19621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DB45D30-D252-CDCF-28BD-83F63DBF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01" y="4621958"/>
            <a:ext cx="1962150" cy="19621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AFEC08D-AB50-B444-1159-FDD0808F2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081" y="4621958"/>
            <a:ext cx="1962150" cy="19621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D9676E9-71FF-BAFD-9EF9-B62B7644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299" y="2895794"/>
            <a:ext cx="1962150" cy="196215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A6962E9-0687-BA85-33AD-8C768798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297" y="3876869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5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118</TotalTime>
  <Words>480</Words>
  <Application>Microsoft Office PowerPoint</Application>
  <PresentationFormat>Szélesvásznú</PresentationFormat>
  <Paragraphs>65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Berlin</vt:lpstr>
      <vt:lpstr>Sándorfalva Önkéntes Tűzoltó Egyesület</vt:lpstr>
      <vt:lpstr>ÖTE vonulási képessége</vt:lpstr>
      <vt:lpstr>Összes vonulás</vt:lpstr>
      <vt:lpstr>Vonulási területek</vt:lpstr>
      <vt:lpstr>Létszám és oktatások 2024-ben</vt:lpstr>
      <vt:lpstr>Vonultatott járművek</vt:lpstr>
      <vt:lpstr>Műszaki mentés</vt:lpstr>
      <vt:lpstr>Viharkárok</vt:lpstr>
      <vt:lpstr>Tűzeset</vt:lpstr>
      <vt:lpstr>Jelzés típusok</vt:lpstr>
      <vt:lpstr>Vonulók</vt:lpstr>
      <vt:lpstr>Gyakorlatok/Bemutatók/Rendezvények</vt:lpstr>
      <vt:lpstr>Kirándulás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2024-12-26T19:06:50Z</dcterms:created>
  <dcterms:modified xsi:type="dcterms:W3CDTF">2025-01-11T12:52:30Z</dcterms:modified>
</cp:coreProperties>
</file>